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unknown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7" r:id="rId2"/>
    <p:sldId id="359" r:id="rId3"/>
    <p:sldId id="336" r:id="rId4"/>
    <p:sldId id="367" r:id="rId5"/>
    <p:sldId id="256" r:id="rId6"/>
    <p:sldId id="285" r:id="rId7"/>
    <p:sldId id="348" r:id="rId8"/>
    <p:sldId id="349" r:id="rId9"/>
    <p:sldId id="356" r:id="rId10"/>
    <p:sldId id="350" r:id="rId11"/>
    <p:sldId id="287" r:id="rId12"/>
    <p:sldId id="351" r:id="rId13"/>
    <p:sldId id="352" r:id="rId14"/>
    <p:sldId id="353" r:id="rId15"/>
    <p:sldId id="289" r:id="rId16"/>
    <p:sldId id="354" r:id="rId17"/>
    <p:sldId id="267" r:id="rId18"/>
    <p:sldId id="284" r:id="rId19"/>
    <p:sldId id="355" r:id="rId20"/>
    <p:sldId id="360" r:id="rId21"/>
    <p:sldId id="259" r:id="rId22"/>
    <p:sldId id="268" r:id="rId23"/>
    <p:sldId id="269" r:id="rId24"/>
    <p:sldId id="270" r:id="rId25"/>
    <p:sldId id="271" r:id="rId26"/>
    <p:sldId id="272" r:id="rId27"/>
    <p:sldId id="340" r:id="rId28"/>
    <p:sldId id="344" r:id="rId29"/>
    <p:sldId id="342" r:id="rId30"/>
    <p:sldId id="343" r:id="rId31"/>
    <p:sldId id="345" r:id="rId32"/>
    <p:sldId id="346" r:id="rId33"/>
    <p:sldId id="273" r:id="rId34"/>
    <p:sldId id="274" r:id="rId35"/>
    <p:sldId id="275" r:id="rId36"/>
    <p:sldId id="276" r:id="rId37"/>
    <p:sldId id="338" r:id="rId38"/>
    <p:sldId id="278" r:id="rId39"/>
    <p:sldId id="279" r:id="rId40"/>
    <p:sldId id="280" r:id="rId41"/>
    <p:sldId id="281" r:id="rId42"/>
    <p:sldId id="311" r:id="rId43"/>
    <p:sldId id="326" r:id="rId44"/>
    <p:sldId id="329" r:id="rId45"/>
    <p:sldId id="331" r:id="rId46"/>
    <p:sldId id="332" r:id="rId47"/>
    <p:sldId id="323" r:id="rId48"/>
    <p:sldId id="294" r:id="rId49"/>
    <p:sldId id="361" r:id="rId50"/>
    <p:sldId id="296" r:id="rId51"/>
    <p:sldId id="297" r:id="rId52"/>
    <p:sldId id="265" r:id="rId53"/>
    <p:sldId id="263" r:id="rId54"/>
    <p:sldId id="334" r:id="rId55"/>
    <p:sldId id="321" r:id="rId56"/>
    <p:sldId id="266" r:id="rId57"/>
    <p:sldId id="310" r:id="rId58"/>
    <p:sldId id="309" r:id="rId59"/>
    <p:sldId id="316" r:id="rId60"/>
    <p:sldId id="315" r:id="rId61"/>
    <p:sldId id="317" r:id="rId62"/>
    <p:sldId id="304" r:id="rId63"/>
    <p:sldId id="306" r:id="rId64"/>
    <p:sldId id="307" r:id="rId65"/>
    <p:sldId id="324" r:id="rId66"/>
    <p:sldId id="308" r:id="rId67"/>
    <p:sldId id="318" r:id="rId68"/>
    <p:sldId id="302" r:id="rId69"/>
    <p:sldId id="298" r:id="rId70"/>
    <p:sldId id="261" r:id="rId71"/>
    <p:sldId id="320" r:id="rId72"/>
    <p:sldId id="364" r:id="rId73"/>
    <p:sldId id="262" r:id="rId74"/>
    <p:sldId id="314" r:id="rId75"/>
    <p:sldId id="282" r:id="rId76"/>
    <p:sldId id="319" r:id="rId77"/>
    <p:sldId id="301" r:id="rId78"/>
    <p:sldId id="322" r:id="rId79"/>
    <p:sldId id="286" r:id="rId80"/>
    <p:sldId id="291" r:id="rId81"/>
    <p:sldId id="292" r:id="rId82"/>
    <p:sldId id="293" r:id="rId83"/>
    <p:sldId id="312" r:id="rId84"/>
    <p:sldId id="313" r:id="rId85"/>
    <p:sldId id="365" r:id="rId86"/>
    <p:sldId id="290" r:id="rId87"/>
    <p:sldId id="333" r:id="rId88"/>
    <p:sldId id="366" r:id="rId89"/>
  </p:sldIdLst>
  <p:sldSz cx="9144000" cy="5143500" type="screen16x9"/>
  <p:notesSz cx="6858000" cy="9144000"/>
  <p:defaultTextStyle>
    <a:defPPr>
      <a:defRPr lang="en-US"/>
    </a:defPPr>
    <a:lvl1pPr marL="0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4pPr>
    <a:lvl5pPr marL="1758392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7" autoAdjust="0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376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6222B-84E8-F244-9A93-63F958AC47D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CB761-BCD0-F14A-BE7D-F91127C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4pPr>
    <a:lvl5pPr marL="1758392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</a:t>
            </a:r>
            <a:r>
              <a:rPr lang="en-US" dirty="0" err="1">
                <a:solidFill>
                  <a:schemeClr val="bg1"/>
                </a:solidFill>
              </a:rPr>
              <a:t>nhm_beetle_id</a:t>
            </a:r>
            <a:r>
              <a:rPr lang="en-US" dirty="0">
                <a:solidFill>
                  <a:schemeClr val="bg1"/>
                </a:solidFill>
              </a:rPr>
              <a:t>/15930177695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34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03A0BB-0EFF-1941-8461-424D8E0B5911}" type="slidenum">
              <a:rPr lang="en-US"/>
              <a:pPr/>
              <a:t>22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338ABE-B94C-D448-9795-1215CF4A2A34}" type="slidenum">
              <a:rPr lang="en-US"/>
              <a:pPr/>
              <a:t>23</a:t>
            </a:fld>
            <a:endParaRPr lang="en-US"/>
          </a:p>
        </p:txBody>
      </p:sp>
      <p:sp>
        <p:nvSpPr>
          <p:cNvPr id="22531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3BB5AC-ED3C-BF40-8056-15D847497A00}" type="slidenum">
              <a:rPr lang="en-US"/>
              <a:pPr/>
              <a:t>24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7C2BAE-261B-E245-B15E-AFECF7587A02}" type="slidenum">
              <a:rPr lang="en-US"/>
              <a:pPr/>
              <a:t>26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A77527-B532-6C49-AB2D-3E9D0CA0AD1F}" type="slidenum">
              <a:rPr lang="en-US"/>
              <a:pPr/>
              <a:t>35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9EFB5-5279-2D42-8D6B-1C34D67967CA}" type="slidenum">
              <a:rPr lang="en-US"/>
              <a:pPr/>
              <a:t>36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103399-6E4F-9E4C-A00D-C2139C06D9C2}" type="slidenum">
              <a:rPr lang="en-US"/>
              <a:pPr/>
              <a:t>38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5E5133-9AC8-DF4F-9672-F72893B19182}" type="slidenum">
              <a:rPr lang="en-US"/>
              <a:pPr/>
              <a:t>39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This ant illustrates a case where three different data source (NCBI, AntWeb, journal supplementary material) are needed to discover that, in fact, GenBank has sequences for this ant.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2DF4F1-4602-A64C-8B06-8A675233501B}" type="slidenum">
              <a:rPr lang="en-US"/>
              <a:pPr/>
              <a:t>40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If you search NCBI for “</a:t>
            </a:r>
            <a:r>
              <a:rPr lang="en-US" dirty="0" err="1"/>
              <a:t>Melissotarsus</a:t>
            </a:r>
            <a:r>
              <a:rPr lang="en-US" dirty="0"/>
              <a:t> </a:t>
            </a:r>
            <a:r>
              <a:rPr lang="en-US" dirty="0" err="1"/>
              <a:t>insularis</a:t>
            </a:r>
            <a:r>
              <a:rPr lang="en-US" dirty="0"/>
              <a:t>” you find nothing. If you search </a:t>
            </a:r>
            <a:r>
              <a:rPr lang="en-US" dirty="0" err="1"/>
              <a:t>AntWeb</a:t>
            </a:r>
            <a:r>
              <a:rPr lang="en-US" dirty="0"/>
              <a:t> you find some specimens, one of which is CASENT0107663-D01. In the </a:t>
            </a:r>
            <a:r>
              <a:rPr lang="en-US" dirty="0" err="1"/>
              <a:t>Phils</a:t>
            </a:r>
            <a:r>
              <a:rPr lang="en-US" dirty="0"/>
              <a:t> Trans barcoding paper the supplementary material (also online in </a:t>
            </a:r>
            <a:r>
              <a:rPr lang="en-US" dirty="0" err="1"/>
              <a:t>BoLD</a:t>
            </a:r>
            <a:r>
              <a:rPr lang="en-US" dirty="0"/>
              <a:t>) shows that CASENT0107663-D01 has been sequenced, yielding a COI sequence with accession number DQ176312. If you go back to GenBank and look up the accession number you discover the taxon “</a:t>
            </a:r>
            <a:r>
              <a:rPr lang="en-US" sz="2400" dirty="0" err="1"/>
              <a:t>Melissotarsus</a:t>
            </a:r>
            <a:r>
              <a:rPr lang="en-US" sz="2400" dirty="0"/>
              <a:t> sp. BLF m1”, which must be the same as </a:t>
            </a:r>
            <a:r>
              <a:rPr lang="en-US" sz="2400" i="1" dirty="0" err="1"/>
              <a:t>Melissotarsus</a:t>
            </a:r>
            <a:r>
              <a:rPr lang="en-US" sz="2400" i="1" dirty="0"/>
              <a:t> </a:t>
            </a:r>
            <a:r>
              <a:rPr lang="en-US" sz="2400" i="1" dirty="0" err="1"/>
              <a:t>insularis</a:t>
            </a:r>
            <a:r>
              <a:rPr lang="en-US" sz="2400" i="1" dirty="0"/>
              <a:t>. Hence, GenBank should actually say “yes, I have information on </a:t>
            </a:r>
            <a:r>
              <a:rPr lang="en-US" sz="2400" i="1" dirty="0" err="1"/>
              <a:t>Melissotarsus</a:t>
            </a:r>
            <a:r>
              <a:rPr lang="en-US" sz="2400" i="1" dirty="0"/>
              <a:t> </a:t>
            </a:r>
            <a:r>
              <a:rPr lang="en-US" sz="2400" i="1" dirty="0" err="1"/>
              <a:t>insularis</a:t>
            </a:r>
            <a:r>
              <a:rPr lang="en-US" sz="2400" i="1" dirty="0"/>
              <a:t>”. There is latent knowledge in these data sources that we miss if they remain in ignorance of each other.</a:t>
            </a:r>
            <a:endParaRPr lang="en-US" sz="24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http://www.eol.org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736B58-1D87-5C46-A9C8-D0ADAD7747D1}" type="slidenum">
              <a:rPr lang="en-US" smtClean="0">
                <a:latin typeface="Times New Roman" pitchFamily="1" charset="0"/>
              </a:rPr>
              <a:pPr/>
              <a:t>42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www.nhm.ac.uk</a:t>
            </a:r>
            <a:r>
              <a:rPr lang="en-US" dirty="0"/>
              <a:t>/content/dam/</a:t>
            </a:r>
            <a:r>
              <a:rPr lang="en-US" dirty="0" err="1"/>
              <a:t>nhmwww</a:t>
            </a:r>
            <a:r>
              <a:rPr lang="en-US" dirty="0"/>
              <a:t>/business-services/filming/Tring%20-%20Rothschild%20Library%202.jpg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77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09B40-9534-FF49-A40B-126847D62BEF}" type="slidenum">
              <a:rPr lang="en-US"/>
              <a:pPr/>
              <a:t>43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99867-7BF3-454D-B309-4C44BC11395B}" type="slidenum">
              <a:rPr lang="en-US"/>
              <a:pPr/>
              <a:t>44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9B23E9-9535-C04C-9E81-69A646156F7E}" type="slidenum">
              <a:rPr lang="en-US"/>
              <a:pPr/>
              <a:t>45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2E53B-7C47-9348-9FD4-AC742EDD9F01}" type="slidenum">
              <a:rPr lang="en-US"/>
              <a:pPr/>
              <a:t>46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https://</a:t>
            </a:r>
            <a:r>
              <a:rPr lang="en-US" dirty="0" err="1"/>
              <a:t>ispecies.org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http://iphylo.blogspot.com/2007/06/earth-not-flat-official.html</a:t>
            </a: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8A67A-8B2E-E141-88AC-7491E1EAC3F5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50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http://</a:t>
            </a:r>
            <a:r>
              <a:rPr lang="en-US" dirty="0" err="1"/>
              <a:t>systbio.org/?q</a:t>
            </a:r>
            <a:r>
              <a:rPr lang="en-US" dirty="0"/>
              <a:t>=node/184, see http://dx.doi.org/</a:t>
            </a:r>
            <a:r>
              <a:rPr lang="en-US" u="sng" dirty="0">
                <a:latin typeface="+mn-lt"/>
                <a:ea typeface="+mn-ea"/>
                <a:cs typeface="+mn-cs"/>
              </a:rPr>
              <a:t>10.1080/10635150701266848</a:t>
            </a:r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2217A2-A533-3A4E-9250-510B94907B0A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71E18-98E8-2A4C-8C2C-27CB67B27F6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www.perceptivepixel.com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/ and http://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iphylo.blogspot.com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/2008/08/perceptive-pixel-taxonomy-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demo.html</a:t>
            </a:r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24F7E7-CD9F-0144-BC9A-7B17062E9123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A3745-39ED-1546-8F6D-F0FE886AB3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Petra Isenberg</a:t>
            </a:r>
            <a:r>
              <a:rPr lang="en-US" b="1" dirty="0">
                <a:latin typeface="+mn-lt"/>
                <a:ea typeface="+mn-ea"/>
                <a:cs typeface="+mn-cs"/>
              </a:rPr>
              <a:t>, </a:t>
            </a:r>
            <a:r>
              <a:rPr lang="en-US" dirty="0">
                <a:latin typeface="+mn-lt"/>
                <a:ea typeface="+mn-ea"/>
                <a:cs typeface="+mn-cs"/>
              </a:rPr>
              <a:t>s</a:t>
            </a:r>
            <a:r>
              <a:rPr lang="en-US" dirty="0"/>
              <a:t>ee “</a:t>
            </a:r>
            <a:r>
              <a:rPr lang="en-US" dirty="0">
                <a:latin typeface="+mn-lt"/>
                <a:ea typeface="+mn-ea"/>
                <a:cs typeface="+mn-cs"/>
              </a:rPr>
              <a:t>Interactive tree comparison for co-located collaborative information visualization” </a:t>
            </a:r>
            <a:r>
              <a:rPr lang="en-US" dirty="0"/>
              <a:t>http://www.ncbi.nlm.nih.gov/pubmed/17968069 and </a:t>
            </a:r>
            <a:r>
              <a:rPr lang="en-US" dirty="0" err="1"/>
              <a:t>http://innovis.cpsc.ucalgary.ca/Research/CollaborativeTreeComparison</a:t>
            </a:r>
            <a:endParaRPr lang="en-US" dirty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3FDA8-3C4A-EC4C-B96D-CCF4C76A2C00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gbif.org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CB761-BCD0-F14A-BE7D-F91127CE6AF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9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DFF6DD-8F9B-C24A-803E-45AB3EE2746A}" type="slidenum">
              <a:rPr lang="en-US"/>
              <a:pPr/>
              <a:t>80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18722-6241-D140-981F-70D7C2D68660}" type="slidenum">
              <a:rPr lang="en-US"/>
              <a:pPr/>
              <a:t>81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F274B3-1EE0-A042-BE0C-8A881DB8A5B5}" type="slidenum">
              <a:rPr lang="en-US"/>
              <a:pPr/>
              <a:t>82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</a:t>
            </a:r>
            <a:r>
              <a:rPr lang="en-US" dirty="0" err="1">
                <a:solidFill>
                  <a:schemeClr val="bg1"/>
                </a:solidFill>
              </a:rPr>
              <a:t>nhm_beetle_id</a:t>
            </a:r>
            <a:r>
              <a:rPr lang="en-US" dirty="0">
                <a:solidFill>
                  <a:schemeClr val="bg1"/>
                </a:solidFill>
              </a:rPr>
              <a:t>/15930177695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8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2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6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8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CB761-BCD0-F14A-BE7D-F91127CE6AF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98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www.gbif.org</a:t>
            </a:r>
            <a:r>
              <a:rPr lang="en-US" dirty="0"/>
              <a:t>/dataset/50c9509d-22c7-4a22-a47d-8c48425ef4a7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9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87" indent="0">
              <a:buNone/>
              <a:defRPr sz="2100"/>
            </a:lvl2pPr>
            <a:lvl3pPr marL="685773" indent="0">
              <a:buNone/>
              <a:defRPr sz="1800"/>
            </a:lvl3pPr>
            <a:lvl4pPr marL="1028659" indent="0">
              <a:buNone/>
              <a:defRPr sz="1500"/>
            </a:lvl4pPr>
            <a:lvl5pPr marL="1371545" indent="0">
              <a:buNone/>
              <a:defRPr sz="1500"/>
            </a:lvl5pPr>
            <a:lvl6pPr marL="1714432" indent="0">
              <a:buNone/>
              <a:defRPr sz="1500"/>
            </a:lvl6pPr>
            <a:lvl7pPr marL="2057318" indent="0">
              <a:buNone/>
              <a:defRPr sz="1500"/>
            </a:lvl7pPr>
            <a:lvl8pPr marL="2400204" indent="0">
              <a:buNone/>
              <a:defRPr sz="1500"/>
            </a:lvl8pPr>
            <a:lvl9pPr marL="2743091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887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5" indent="-257165" algn="l" defTabSz="34288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0" indent="-214304" algn="l" defTabSz="342887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6" indent="-171443" algn="l" defTabSz="34288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2" indent="-171443" algn="l" defTabSz="342887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8" indent="-171443" algn="l" defTabSz="342887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4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3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oleObject" Target="../embeddings/oleObject1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420020"/>
            <a:ext cx="6858000" cy="110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Biodiversity Informatics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http://</a:t>
            </a:r>
            <a:r>
              <a:rPr lang="en-US" sz="2700" dirty="0" err="1"/>
              <a:t>iphylo.org</a:t>
            </a:r>
            <a:r>
              <a:rPr lang="en-US" sz="2700" dirty="0"/>
              <a:t>/~</a:t>
            </a:r>
            <a:r>
              <a:rPr lang="en-US" sz="2700" dirty="0" err="1"/>
              <a:t>rpage</a:t>
            </a:r>
            <a:r>
              <a:rPr lang="en-US" sz="2700" dirty="0"/>
              <a:t>/</a:t>
            </a:r>
            <a:r>
              <a:rPr lang="en-US" sz="2700" dirty="0" err="1"/>
              <a:t>phyloinformatics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Room 510</a:t>
            </a:r>
          </a:p>
          <a:p>
            <a:r>
              <a:rPr lang="en-US" dirty="0"/>
              <a:t>Graham Kerr Building</a:t>
            </a:r>
          </a:p>
          <a:p>
            <a:r>
              <a:rPr lang="en-US" dirty="0" err="1"/>
              <a:t>Roderic.Page@glasgow.ac.uk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7100" cy="92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616" y="209634"/>
            <a:ext cx="17463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@</a:t>
            </a:r>
            <a:r>
              <a:rPr lang="en-US" sz="2700" dirty="0" err="1"/>
              <a:t>rdmpage</a:t>
            </a:r>
            <a:endParaRPr lang="en-US"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54956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sz="4800" b="1" dirty="0" err="1"/>
              <a:t>Digitalising</a:t>
            </a:r>
            <a:r>
              <a:rPr lang="en-US" sz="4800" dirty="0"/>
              <a:t>: what new things does digital enable us to do?</a:t>
            </a:r>
          </a:p>
        </p:txBody>
      </p:sp>
    </p:spTree>
    <p:extLst>
      <p:ext uri="{BB962C8B-B14F-4D97-AF65-F5344CB8AC3E}">
        <p14:creationId xmlns:p14="http://schemas.microsoft.com/office/powerpoint/2010/main" val="7402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1B9B6-541B-BA4C-8F7B-E92CC6959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5930177695_72a5f39bd9_o.jpg">
            <a:extLst>
              <a:ext uri="{FF2B5EF4-FFF2-40B4-BE49-F238E27FC236}">
                <a16:creationId xmlns:a16="http://schemas.microsoft.com/office/drawing/2014/main" id="{A13BA650-968E-024F-98F4-F89DC6135A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1609"/>
            <a:ext cx="9143999" cy="6095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A30502-8A07-F844-9D9D-4CC8824803E8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Occurrences: what, when, and where</a:t>
            </a:r>
          </a:p>
        </p:txBody>
      </p:sp>
    </p:spTree>
    <p:extLst>
      <p:ext uri="{BB962C8B-B14F-4D97-AF65-F5344CB8AC3E}">
        <p14:creationId xmlns:p14="http://schemas.microsoft.com/office/powerpoint/2010/main" val="6634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Occurrences</a:t>
            </a:r>
            <a:r>
              <a:rPr lang="en-US" dirty="0"/>
              <a:t>: what, when, and where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969BF-50D6-B947-B88F-E03FBDAB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9632" y="1533781"/>
            <a:ext cx="2235718" cy="22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4E7B74F-14A7-B945-BC38-E79BE8D0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43" y="1264517"/>
            <a:ext cx="2677673" cy="277424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EC0533-34FA-7F49-A930-77D94A62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35" y="1418655"/>
            <a:ext cx="2599993" cy="246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A65A98-3E4B-7447-B6B0-598916C84F84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Digitalising</a:t>
            </a:r>
            <a:r>
              <a:rPr lang="en-US" sz="2400" dirty="0"/>
              <a:t>: phone as sensor</a:t>
            </a:r>
          </a:p>
        </p:txBody>
      </p:sp>
    </p:spTree>
    <p:extLst>
      <p:ext uri="{BB962C8B-B14F-4D97-AF65-F5344CB8AC3E}">
        <p14:creationId xmlns:p14="http://schemas.microsoft.com/office/powerpoint/2010/main" val="97482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5105" y="489113"/>
            <a:ext cx="2391717" cy="424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2737" y="2460358"/>
            <a:ext cx="2494354" cy="249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292" y="489113"/>
            <a:ext cx="1971245" cy="1971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864617-F2AE-9A4B-8261-75BF8D7C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73" y="571343"/>
            <a:ext cx="2599742" cy="994172"/>
          </a:xfrm>
        </p:spPr>
        <p:txBody>
          <a:bodyPr>
            <a:noAutofit/>
          </a:bodyPr>
          <a:lstStyle/>
          <a:p>
            <a:r>
              <a:rPr lang="en-US" sz="4400" dirty="0" err="1"/>
              <a:t>iNaturalist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38EB2-0948-594C-8993-515B12F190AE}"/>
              </a:ext>
            </a:extLst>
          </p:cNvPr>
          <p:cNvSpPr txBox="1"/>
          <p:nvPr/>
        </p:nvSpPr>
        <p:spPr>
          <a:xfrm>
            <a:off x="334366" y="1734453"/>
            <a:ext cx="1856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iOS and Android app to take and upload images of organisms to </a:t>
            </a:r>
            <a:r>
              <a:rPr lang="en-US" dirty="0" err="1"/>
              <a:t>inaturalist.org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2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Occurrences</a:t>
            </a:r>
            <a:r>
              <a:rPr lang="en-US" dirty="0"/>
              <a:t>: what, when, and where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969BF-50D6-B947-B88F-E03FBDAB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7107" y="1583666"/>
            <a:ext cx="2235718" cy="22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4E7B74F-14A7-B945-BC38-E79BE8D0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218" y="1314402"/>
            <a:ext cx="2677673" cy="277424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EC0533-34FA-7F49-A930-77D94A62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10" y="1468540"/>
            <a:ext cx="2599993" cy="24659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CEE46A-13D4-0442-B734-D87B4200A9E5}"/>
              </a:ext>
            </a:extLst>
          </p:cNvPr>
          <p:cNvSpPr/>
          <p:nvPr/>
        </p:nvSpPr>
        <p:spPr>
          <a:xfrm>
            <a:off x="548793" y="1268016"/>
            <a:ext cx="3080815" cy="2996074"/>
          </a:xfrm>
          <a:prstGeom prst="ellipse">
            <a:avLst/>
          </a:prstGeom>
          <a:solidFill>
            <a:schemeClr val="tx1">
              <a:lumMod val="75000"/>
              <a:lumOff val="2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850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9367-A207-9343-9F42-EEEC0C04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ECD281B-59FD-6D4B-9844-CDF868D4209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482" y="0"/>
            <a:ext cx="3800702" cy="5143500"/>
          </a:xfrm>
          <a:prstGeom prst="rect">
            <a:avLst/>
          </a:prstGeom>
        </p:spPr>
      </p:pic>
      <p:pic>
        <p:nvPicPr>
          <p:cNvPr id="6" name="IMG_7554.m4v" descr="IMG_7554.m4v">
            <a:hlinkClick r:id="" action="ppaction://media"/>
            <a:extLst>
              <a:ext uri="{FF2B5EF4-FFF2-40B4-BE49-F238E27FC236}">
                <a16:creationId xmlns:a16="http://schemas.microsoft.com/office/drawing/2014/main" id="{3580F6F9-D455-5247-BC63-14C48E1E5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-2024743" y="-31492"/>
            <a:ext cx="9255970" cy="5206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B926B-CEA7-BB40-B1EA-8E583DCD9C04}"/>
              </a:ext>
            </a:extLst>
          </p:cNvPr>
          <p:cNvSpPr/>
          <p:nvPr/>
        </p:nvSpPr>
        <p:spPr>
          <a:xfrm>
            <a:off x="-1" y="4152122"/>
            <a:ext cx="5206483" cy="99137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Ask the crowd…</a:t>
            </a:r>
          </a:p>
        </p:txBody>
      </p:sp>
    </p:spTree>
    <p:extLst>
      <p:ext uri="{BB962C8B-B14F-4D97-AF65-F5344CB8AC3E}">
        <p14:creationId xmlns:p14="http://schemas.microsoft.com/office/powerpoint/2010/main" val="2234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C1D4-FAF2-D147-B316-FFE10173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609" y="1346864"/>
            <a:ext cx="5644946" cy="20774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iNaturalist</a:t>
            </a:r>
            <a:r>
              <a:rPr lang="en-US" dirty="0"/>
              <a:t> has a </a:t>
            </a:r>
            <a:r>
              <a:rPr lang="en-US" b="1" dirty="0"/>
              <a:t>millions</a:t>
            </a:r>
            <a:r>
              <a:rPr lang="en-US" dirty="0"/>
              <a:t> of images that are labelled with species names… what could they do with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44C7E-551D-9F48-B9C7-1D2E3EDA85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16" y="1453089"/>
            <a:ext cx="1971245" cy="1971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647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5C896-159B-CC41-BA49-BE4FE958C9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2" y="482600"/>
            <a:ext cx="3133724" cy="417829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0161" y="482600"/>
            <a:ext cx="3133724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0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58" y="295143"/>
            <a:ext cx="3447660" cy="4596880"/>
          </a:xfrm>
          <a:prstGeom prst="rect">
            <a:avLst/>
          </a:prstGeom>
        </p:spPr>
      </p:pic>
      <p:pic>
        <p:nvPicPr>
          <p:cNvPr id="4" name="inaturali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00383" y="316489"/>
            <a:ext cx="2593068" cy="4602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17AD16-4DD5-0B46-B4B1-B336817131CD}"/>
              </a:ext>
            </a:extLst>
          </p:cNvPr>
          <p:cNvSpPr/>
          <p:nvPr/>
        </p:nvSpPr>
        <p:spPr>
          <a:xfrm>
            <a:off x="0" y="4152122"/>
            <a:ext cx="5000384" cy="99137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Ask the machine…</a:t>
            </a:r>
          </a:p>
        </p:txBody>
      </p:sp>
    </p:spTree>
    <p:extLst>
      <p:ext uri="{BB962C8B-B14F-4D97-AF65-F5344CB8AC3E}">
        <p14:creationId xmlns:p14="http://schemas.microsoft.com/office/powerpoint/2010/main" val="129532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B26504-AE90-394B-BDFC-7B1AFA51AA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5" y="0"/>
            <a:ext cx="831121" cy="831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189B9-233F-444D-BC41-44C5473EEDAB}"/>
              </a:ext>
            </a:extLst>
          </p:cNvPr>
          <p:cNvSpPr txBox="1"/>
          <p:nvPr/>
        </p:nvSpPr>
        <p:spPr>
          <a:xfrm>
            <a:off x="36185" y="737814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GBIF.org</a:t>
            </a:r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3396B1-207A-A949-A8BE-686D743437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122" y="0"/>
            <a:ext cx="6503276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414561-EC1C-2349-B4C7-DF9FDDF07E52}"/>
              </a:ext>
            </a:extLst>
          </p:cNvPr>
          <p:cNvSpPr txBox="1"/>
          <p:nvPr/>
        </p:nvSpPr>
        <p:spPr>
          <a:xfrm>
            <a:off x="121523" y="1997676"/>
            <a:ext cx="23265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24.6 million </a:t>
            </a:r>
          </a:p>
          <a:p>
            <a:r>
              <a:rPr lang="en-US" sz="2800" dirty="0"/>
              <a:t>occurrences</a:t>
            </a:r>
          </a:p>
          <a:p>
            <a:endParaRPr lang="en-US" sz="2800" dirty="0"/>
          </a:p>
          <a:p>
            <a:r>
              <a:rPr lang="en-US" sz="2800" dirty="0"/>
              <a:t>1,106 citations</a:t>
            </a:r>
          </a:p>
        </p:txBody>
      </p:sp>
    </p:spTree>
    <p:extLst>
      <p:ext uri="{BB962C8B-B14F-4D97-AF65-F5344CB8AC3E}">
        <p14:creationId xmlns:p14="http://schemas.microsoft.com/office/powerpoint/2010/main" val="134275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8A5CA-201E-E84D-B743-9A82ACB3A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Menti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3761BA-5EDF-2748-A581-42E6D22C6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Introductions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40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64B3-5C26-054B-B6A5-AF0382CE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Digitising</a:t>
            </a:r>
            <a:r>
              <a:rPr lang="en-US" dirty="0"/>
              <a:t> and </a:t>
            </a:r>
            <a:r>
              <a:rPr lang="en-US" dirty="0" err="1"/>
              <a:t>digitalising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2E30-65F3-3C4D-9085-23F7E94F2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Biodiversity informatics is digitizing museums, herbaria, the living world, publications, data sets, sound recordings, anything to do with life</a:t>
            </a:r>
          </a:p>
          <a:p>
            <a:r>
              <a:rPr lang="en-US" dirty="0"/>
              <a:t>New digital tools such as DNA sequencing, GPS, crowd sourcing, machine learning, knowledge graphs changing how we study biodiversity</a:t>
            </a:r>
          </a:p>
          <a:p>
            <a:r>
              <a:rPr lang="en-US" dirty="0"/>
              <a:t>Challenges including visualizing that information in space and time (e.g., maps, trees, networks), and linking information together</a:t>
            </a:r>
          </a:p>
        </p:txBody>
      </p:sp>
    </p:spTree>
    <p:extLst>
      <p:ext uri="{BB962C8B-B14F-4D97-AF65-F5344CB8AC3E}">
        <p14:creationId xmlns:p14="http://schemas.microsoft.com/office/powerpoint/2010/main" val="1212748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Linking biodiversity data together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1700" y="3600450"/>
            <a:ext cx="4800600" cy="628650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898989"/>
                </a:solidFill>
              </a:rPr>
              <a:t>Apomys datae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0141" y="514351"/>
            <a:ext cx="3086100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350" y="228600"/>
            <a:ext cx="5224463" cy="4636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2343150" y="2343150"/>
            <a:ext cx="3200400" cy="17145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350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71950" y="3657600"/>
            <a:ext cx="800100" cy="17145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350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204803" name="Rectangle 1027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78" y="414338"/>
            <a:ext cx="5413772" cy="4314825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Apomys specimen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5604" name="Picture 4" descr="Apomys_data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463" y="1333501"/>
            <a:ext cx="402907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1" y="133351"/>
            <a:ext cx="5791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0472" y="917972"/>
            <a:ext cx="698897" cy="69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257" y="2872980"/>
            <a:ext cx="641748" cy="57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311" y="3806429"/>
            <a:ext cx="582215" cy="63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6718" y="626271"/>
            <a:ext cx="440531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3426" y="185739"/>
            <a:ext cx="559594" cy="5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3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310" y="4446986"/>
            <a:ext cx="521495" cy="69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4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619250"/>
            <a:ext cx="990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247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  <a:cs typeface="+mj-cs"/>
              </a:rPr>
              <a:t>Our questions span multiple databases</a:t>
            </a:r>
            <a:br>
              <a:rPr lang="en-US">
                <a:ea typeface="+mj-ea"/>
                <a:cs typeface="+mj-cs"/>
              </a:rPr>
            </a:br>
            <a:br>
              <a:rPr lang="en-US">
                <a:ea typeface="+mj-ea"/>
                <a:cs typeface="+mj-cs"/>
              </a:rPr>
            </a:br>
            <a:r>
              <a:rPr lang="en-US">
                <a:ea typeface="+mj-ea"/>
                <a:cs typeface="+mj-cs"/>
              </a:rPr>
              <a:t>(“paths” in network)</a:t>
            </a:r>
          </a:p>
        </p:txBody>
      </p:sp>
    </p:spTree>
    <p:extLst>
      <p:ext uri="{BB962C8B-B14F-4D97-AF65-F5344CB8AC3E}">
        <p14:creationId xmlns:p14="http://schemas.microsoft.com/office/powerpoint/2010/main" val="1393355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81094" y="2010372"/>
            <a:ext cx="977503" cy="902494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0800000" flipV="1">
            <a:off x="3134918" y="2950369"/>
            <a:ext cx="2783681" cy="16144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3134916" y="4564857"/>
            <a:ext cx="1608534" cy="24646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26" name="TextBox 5"/>
          <p:cNvSpPr txBox="1">
            <a:spLocks noChangeArrowheads="1"/>
          </p:cNvSpPr>
          <p:nvPr/>
        </p:nvSpPr>
        <p:spPr bwMode="auto">
          <a:xfrm>
            <a:off x="5360194" y="1"/>
            <a:ext cx="242848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700">
                <a:latin typeface="Calibri" charset="0"/>
              </a:rPr>
              <a:t>Phylogeography</a:t>
            </a:r>
          </a:p>
        </p:txBody>
      </p:sp>
      <p:pic>
        <p:nvPicPr>
          <p:cNvPr id="819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0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310" y="4446986"/>
            <a:ext cx="521495" cy="69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18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Administrivia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776" y="2295093"/>
            <a:ext cx="590550" cy="59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3239" y="2295093"/>
            <a:ext cx="678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comments on the course web site (20% of mark)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6450" y="1288618"/>
            <a:ext cx="4470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Lectures + exercises on web site(s)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6450" y="3260509"/>
            <a:ext cx="561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 deadline 7 April 2020 (80% of mark)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76451" y="4282301"/>
            <a:ext cx="5924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iphylo.org/~rpage/phyloinformatics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351" y="1288619"/>
            <a:ext cx="578282" cy="57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540" y="4068424"/>
            <a:ext cx="713094" cy="713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3168651"/>
            <a:ext cx="806450" cy="806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81094" y="2010372"/>
            <a:ext cx="977503" cy="902494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5107782" y="3340894"/>
            <a:ext cx="1201341" cy="42029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3134918" y="1340644"/>
            <a:ext cx="2783681" cy="16097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1694856" y="2949774"/>
            <a:ext cx="1201341" cy="238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218730" y="1417439"/>
            <a:ext cx="992982" cy="83939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2295526" y="2950370"/>
            <a:ext cx="3623072" cy="601266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2296717" y="3551635"/>
            <a:ext cx="3201591" cy="60007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54" name="TextBox 19"/>
          <p:cNvSpPr txBox="1">
            <a:spLocks noChangeArrowheads="1"/>
          </p:cNvSpPr>
          <p:nvPr/>
        </p:nvSpPr>
        <p:spPr bwMode="auto">
          <a:xfrm>
            <a:off x="6284120" y="1"/>
            <a:ext cx="160383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700">
                <a:latin typeface="Calibri" charset="0"/>
              </a:rPr>
              <a:t>Taxonomy</a:t>
            </a:r>
          </a:p>
        </p:txBody>
      </p:sp>
      <p:pic>
        <p:nvPicPr>
          <p:cNvPr id="8295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6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0472" y="917972"/>
            <a:ext cx="698897" cy="69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7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257" y="2872980"/>
            <a:ext cx="641748" cy="57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8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619250"/>
            <a:ext cx="990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9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022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65616" y="2004417"/>
            <a:ext cx="998934" cy="89297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51598" y="2927748"/>
            <a:ext cx="2653903" cy="1663303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9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2305050" y="3694510"/>
            <a:ext cx="963216" cy="917972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00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995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GenBank records from Spain</a:t>
            </a:r>
          </a:p>
        </p:txBody>
      </p:sp>
      <p:pic>
        <p:nvPicPr>
          <p:cNvPr id="8601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289449"/>
            <a:ext cx="6910388" cy="38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78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do we integrate these data?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Why integrate?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r>
              <a:rPr lang="en-US"/>
              <a:t>Learn stuff we don’t know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57828" y="391886"/>
            <a:ext cx="6887029" cy="386170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There are </a:t>
            </a:r>
            <a:r>
              <a:rPr lang="en-US" sz="3200" b="1" dirty="0">
                <a:solidFill>
                  <a:schemeClr val="bg1"/>
                </a:solidFill>
              </a:rPr>
              <a:t>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knowns</a:t>
            </a:r>
            <a:r>
              <a:rPr lang="en-US" sz="3200" dirty="0">
                <a:solidFill>
                  <a:schemeClr val="bg1"/>
                </a:solidFill>
              </a:rPr>
              <a:t>, things we know that we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There are </a:t>
            </a:r>
            <a:r>
              <a:rPr lang="en-US" sz="3200" b="1" dirty="0">
                <a:solidFill>
                  <a:schemeClr val="bg1"/>
                </a:solidFill>
              </a:rPr>
              <a:t>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unknowns</a:t>
            </a:r>
            <a:r>
              <a:rPr lang="en-US" sz="3200" dirty="0">
                <a:solidFill>
                  <a:schemeClr val="bg1"/>
                </a:solidFill>
              </a:rPr>
              <a:t>, things we now know we don’t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But there are also </a:t>
            </a:r>
            <a:r>
              <a:rPr lang="en-US" sz="3200" b="1" dirty="0">
                <a:solidFill>
                  <a:schemeClr val="bg1"/>
                </a:solidFill>
              </a:rPr>
              <a:t>unknown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unknowns</a:t>
            </a:r>
            <a:r>
              <a:rPr lang="en-US" sz="3200" dirty="0">
                <a:solidFill>
                  <a:schemeClr val="bg1"/>
                </a:solidFill>
              </a:rPr>
              <a:t>, things we do not know we don't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712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78920" y="1137048"/>
            <a:ext cx="3649266" cy="34504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2838450" y="1225154"/>
            <a:ext cx="1662113" cy="152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4614865" y="1225154"/>
            <a:ext cx="1660922" cy="152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4614865" y="2862262"/>
            <a:ext cx="1660922" cy="15216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1637703" y="1810942"/>
            <a:ext cx="8185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>
                <a:latin typeface="Calibri" charset="0"/>
              </a:rPr>
              <a:t>known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1394047" y="3369469"/>
            <a:ext cx="1062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>
                <a:latin typeface="Calibri" charset="0"/>
              </a:rPr>
              <a:t>unknown</a:t>
            </a:r>
          </a:p>
        </p:txBody>
      </p:sp>
      <p:sp>
        <p:nvSpPr>
          <p:cNvPr id="20488" name="TextBox 9"/>
          <p:cNvSpPr txBox="1">
            <a:spLocks noChangeArrowheads="1"/>
          </p:cNvSpPr>
          <p:nvPr/>
        </p:nvSpPr>
        <p:spPr bwMode="auto">
          <a:xfrm rot="-2746252">
            <a:off x="3398105" y="501135"/>
            <a:ext cx="9083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knowns</a:t>
            </a:r>
          </a:p>
        </p:txBody>
      </p:sp>
      <p:sp>
        <p:nvSpPr>
          <p:cNvPr id="20489" name="TextBox 10"/>
          <p:cNvSpPr txBox="1">
            <a:spLocks noChangeArrowheads="1"/>
          </p:cNvSpPr>
          <p:nvPr/>
        </p:nvSpPr>
        <p:spPr bwMode="auto">
          <a:xfrm rot="-2625146">
            <a:off x="5154488" y="432675"/>
            <a:ext cx="1151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unknowns</a:t>
            </a:r>
          </a:p>
        </p:txBody>
      </p:sp>
    </p:spTree>
    <p:extLst>
      <p:ext uri="{BB962C8B-B14F-4D97-AF65-F5344CB8AC3E}">
        <p14:creationId xmlns:p14="http://schemas.microsoft.com/office/powerpoint/2010/main" val="6302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>
            <a:normAutofit fontScale="90000"/>
          </a:bodyPr>
          <a:lstStyle/>
          <a:p>
            <a:r>
              <a:rPr lang="en-US" sz="3000"/>
              <a:t>Things we know </a:t>
            </a:r>
            <a:br>
              <a:rPr lang="en-US" sz="3000"/>
            </a:br>
            <a:r>
              <a:rPr lang="en-US" sz="3000"/>
              <a:t>…without knowing that we know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0300" y="1657351"/>
            <a:ext cx="4114800" cy="31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i="1" dirty="0" err="1"/>
              <a:t>Melissotarsus</a:t>
            </a:r>
            <a:r>
              <a:rPr lang="en-US" sz="3000" i="1" dirty="0"/>
              <a:t> </a:t>
            </a:r>
            <a:r>
              <a:rPr lang="en-US" sz="3000" i="1" dirty="0" err="1"/>
              <a:t>insularis</a:t>
            </a:r>
            <a:br>
              <a:rPr lang="en-US" sz="3000" i="1" dirty="0"/>
            </a:b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BCD6ED-8618-2745-9B9C-7AB87104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(do one of the following)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CDEC0-7990-D647-B692-780376446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4971"/>
            <a:ext cx="8229600" cy="3099652"/>
          </a:xfrm>
        </p:spPr>
        <p:txBody>
          <a:bodyPr/>
          <a:lstStyle/>
          <a:p>
            <a:r>
              <a:rPr lang="en-US" dirty="0"/>
              <a:t>Use any of the tools we explore to </a:t>
            </a:r>
            <a:r>
              <a:rPr lang="en-US" dirty="0" err="1"/>
              <a:t>analyse</a:t>
            </a:r>
            <a:r>
              <a:rPr lang="en-US" dirty="0"/>
              <a:t> some data </a:t>
            </a:r>
          </a:p>
          <a:p>
            <a:endParaRPr lang="en-US" dirty="0"/>
          </a:p>
          <a:p>
            <a:r>
              <a:rPr lang="en-US" dirty="0"/>
              <a:t>Do an analysis based on some data discovered in the course</a:t>
            </a:r>
          </a:p>
          <a:p>
            <a:endParaRPr lang="en-US" dirty="0"/>
          </a:p>
          <a:p>
            <a:r>
              <a:rPr lang="en-US" dirty="0"/>
              <a:t>Evaluate an existing data source or web site</a:t>
            </a:r>
          </a:p>
          <a:p>
            <a:endParaRPr lang="en-US" dirty="0"/>
          </a:p>
          <a:p>
            <a:r>
              <a:rPr lang="en-US" dirty="0"/>
              <a:t>Do something cool!</a:t>
            </a:r>
          </a:p>
        </p:txBody>
      </p:sp>
    </p:spTree>
    <p:extLst>
      <p:ext uri="{BB962C8B-B14F-4D97-AF65-F5344CB8AC3E}">
        <p14:creationId xmlns:p14="http://schemas.microsoft.com/office/powerpoint/2010/main" val="3608412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ChangeArrowheads="1"/>
          </p:cNvSpPr>
          <p:nvPr/>
        </p:nvSpPr>
        <p:spPr bwMode="auto">
          <a:xfrm>
            <a:off x="3486150" y="514350"/>
            <a:ext cx="1943100" cy="364332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1143000" y="514351"/>
            <a:ext cx="179568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50" i="1" dirty="0" err="1">
                <a:latin typeface="Times" pitchFamily="1" charset="0"/>
              </a:rPr>
              <a:t>Melissotarsus</a:t>
            </a:r>
            <a:r>
              <a:rPr lang="en-US" sz="1350" i="1" dirty="0">
                <a:latin typeface="Times" pitchFamily="1" charset="0"/>
              </a:rPr>
              <a:t> </a:t>
            </a:r>
            <a:r>
              <a:rPr lang="en-US" sz="1350" i="1" dirty="0" err="1">
                <a:latin typeface="Times" pitchFamily="1" charset="0"/>
              </a:rPr>
              <a:t>insularis</a:t>
            </a:r>
            <a:endParaRPr lang="en-US" sz="1350" i="1" dirty="0">
              <a:latin typeface="Times" pitchFamily="1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172201" y="514351"/>
            <a:ext cx="58381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no hit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43001" y="2286001"/>
            <a:ext cx="5925740" cy="985838"/>
            <a:chOff x="0" y="1920"/>
            <a:chExt cx="4977" cy="828"/>
          </a:xfrm>
        </p:grpSpPr>
        <p:sp>
          <p:nvSpPr>
            <p:cNvPr id="40986" name="AutoShape 6"/>
            <p:cNvSpPr>
              <a:spLocks noChangeArrowheads="1"/>
            </p:cNvSpPr>
            <p:nvPr/>
          </p:nvSpPr>
          <p:spPr bwMode="auto">
            <a:xfrm>
              <a:off x="1968" y="2112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Calibri" pitchFamily="1" charset="0"/>
              </a:endParaRPr>
            </a:p>
          </p:txBody>
        </p:sp>
        <p:pic>
          <p:nvPicPr>
            <p:cNvPr id="40987" name="Picture 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920"/>
              <a:ext cx="477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8" name="Rectangle 8"/>
            <p:cNvSpPr>
              <a:spLocks noChangeArrowheads="1"/>
            </p:cNvSpPr>
            <p:nvPr/>
          </p:nvSpPr>
          <p:spPr bwMode="auto">
            <a:xfrm>
              <a:off x="0" y="2112"/>
              <a:ext cx="15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CASENT0107663-D01</a:t>
              </a:r>
            </a:p>
          </p:txBody>
        </p:sp>
        <p:sp>
          <p:nvSpPr>
            <p:cNvPr id="40989" name="Rectangle 9"/>
            <p:cNvSpPr>
              <a:spLocks noChangeArrowheads="1"/>
            </p:cNvSpPr>
            <p:nvPr/>
          </p:nvSpPr>
          <p:spPr bwMode="auto">
            <a:xfrm>
              <a:off x="4176" y="2160"/>
              <a:ext cx="8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dirty="0">
                  <a:latin typeface="Times" pitchFamily="1" charset="0"/>
                </a:rPr>
                <a:t>DQ176312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714500" y="3657600"/>
            <a:ext cx="5750719" cy="478632"/>
            <a:chOff x="480" y="3072"/>
            <a:chExt cx="4830" cy="402"/>
          </a:xfrm>
        </p:grpSpPr>
        <p:sp>
          <p:nvSpPr>
            <p:cNvPr id="40982" name="AutoShape 11"/>
            <p:cNvSpPr>
              <a:spLocks noChangeArrowheads="1"/>
            </p:cNvSpPr>
            <p:nvPr/>
          </p:nvSpPr>
          <p:spPr bwMode="auto">
            <a:xfrm>
              <a:off x="1968" y="3120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Calibri" pitchFamily="1" charset="0"/>
              </a:endParaRPr>
            </a:p>
          </p:txBody>
        </p:sp>
        <p:sp>
          <p:nvSpPr>
            <p:cNvPr id="40983" name="Rectangle 12"/>
            <p:cNvSpPr>
              <a:spLocks noChangeArrowheads="1"/>
            </p:cNvSpPr>
            <p:nvPr/>
          </p:nvSpPr>
          <p:spPr bwMode="auto">
            <a:xfrm>
              <a:off x="3628" y="3120"/>
              <a:ext cx="168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84" name="Rectangle 13"/>
            <p:cNvSpPr>
              <a:spLocks noChangeArrowheads="1"/>
            </p:cNvSpPr>
            <p:nvPr/>
          </p:nvSpPr>
          <p:spPr bwMode="auto">
            <a:xfrm>
              <a:off x="480" y="3072"/>
              <a:ext cx="8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DQ176312</a:t>
              </a:r>
            </a:p>
          </p:txBody>
        </p:sp>
        <p:pic>
          <p:nvPicPr>
            <p:cNvPr id="40985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12" y="3120"/>
              <a:ext cx="1022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143001" y="1428750"/>
            <a:ext cx="6162675" cy="421482"/>
            <a:chOff x="0" y="1200"/>
            <a:chExt cx="5176" cy="354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968" y="1248"/>
              <a:ext cx="3208" cy="306"/>
              <a:chOff x="1968" y="1248"/>
              <a:chExt cx="3208" cy="306"/>
            </a:xfrm>
          </p:grpSpPr>
          <p:sp>
            <p:nvSpPr>
              <p:cNvPr id="40979" name="AutoShape 17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1632" cy="306"/>
              </a:xfrm>
              <a:prstGeom prst="rightArrow">
                <a:avLst>
                  <a:gd name="adj1" fmla="val 50000"/>
                  <a:gd name="adj2" fmla="val 1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alibri" pitchFamily="1" charset="0"/>
                </a:endParaRPr>
              </a:p>
            </p:txBody>
          </p:sp>
          <p:sp>
            <p:nvSpPr>
              <p:cNvPr id="40980" name="Rectangle 18"/>
              <p:cNvSpPr>
                <a:spLocks noChangeArrowheads="1"/>
              </p:cNvSpPr>
              <p:nvPr/>
            </p:nvSpPr>
            <p:spPr bwMode="auto">
              <a:xfrm>
                <a:off x="3648" y="1248"/>
                <a:ext cx="1528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50">
                    <a:latin typeface="Times" pitchFamily="1" charset="0"/>
                  </a:rPr>
                  <a:t>CASENT0107663-D01</a:t>
                </a:r>
              </a:p>
            </p:txBody>
          </p:sp>
          <p:pic>
            <p:nvPicPr>
              <p:cNvPr id="40981" name="Picture 19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4" y="1248"/>
                <a:ext cx="1056" cy="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0978" name="Text Box 20"/>
            <p:cNvSpPr txBox="1">
              <a:spLocks noChangeArrowheads="1"/>
            </p:cNvSpPr>
            <p:nvPr/>
          </p:nvSpPr>
          <p:spPr bwMode="auto">
            <a:xfrm>
              <a:off x="0" y="1200"/>
              <a:ext cx="150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i="1">
                  <a:latin typeface="Times" pitchFamily="1" charset="0"/>
                </a:rPr>
                <a:t>Melissotarsus insularis</a:t>
              </a:r>
            </a:p>
          </p:txBody>
        </p:sp>
      </p:grpSp>
      <p:pic>
        <p:nvPicPr>
          <p:cNvPr id="4096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1" y="514350"/>
            <a:ext cx="1216819" cy="421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229357" y="171452"/>
            <a:ext cx="271462" cy="869156"/>
            <a:chOff x="5088" y="192"/>
            <a:chExt cx="228" cy="730"/>
          </a:xfrm>
        </p:grpSpPr>
        <p:sp>
          <p:nvSpPr>
            <p:cNvPr id="40974" name="Line 23"/>
            <p:cNvSpPr>
              <a:spLocks noChangeShapeType="1"/>
            </p:cNvSpPr>
            <p:nvPr/>
          </p:nvSpPr>
          <p:spPr bwMode="auto">
            <a:xfrm>
              <a:off x="5194" y="538"/>
              <a:ext cx="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975" name="Line 24"/>
            <p:cNvSpPr>
              <a:spLocks noChangeShapeType="1"/>
            </p:cNvSpPr>
            <p:nvPr/>
          </p:nvSpPr>
          <p:spPr bwMode="auto">
            <a:xfrm flipH="1">
              <a:off x="5146" y="538"/>
              <a:ext cx="144" cy="24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976" name="Text Box 25"/>
            <p:cNvSpPr txBox="1">
              <a:spLocks noChangeArrowheads="1"/>
            </p:cNvSpPr>
            <p:nvPr/>
          </p:nvSpPr>
          <p:spPr bwMode="auto">
            <a:xfrm>
              <a:off x="5088" y="192"/>
              <a:ext cx="2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b="1">
                  <a:solidFill>
                    <a:srgbClr val="FF0000"/>
                  </a:solidFill>
                  <a:latin typeface="Times" pitchFamily="1" charset="0"/>
                </a:rPr>
                <a:t>1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143001" y="4343401"/>
            <a:ext cx="6196012" cy="646510"/>
            <a:chOff x="0" y="3648"/>
            <a:chExt cx="5204" cy="543"/>
          </a:xfrm>
        </p:grpSpPr>
        <p:sp>
          <p:nvSpPr>
            <p:cNvPr id="40971" name="Text Box 27"/>
            <p:cNvSpPr txBox="1">
              <a:spLocks noChangeArrowheads="1"/>
            </p:cNvSpPr>
            <p:nvPr/>
          </p:nvSpPr>
          <p:spPr bwMode="auto">
            <a:xfrm>
              <a:off x="3696" y="3792"/>
              <a:ext cx="150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i="1">
                  <a:latin typeface="Times" pitchFamily="1" charset="0"/>
                </a:rPr>
                <a:t>Melissotarsus insularis</a:t>
              </a:r>
            </a:p>
          </p:txBody>
        </p:sp>
        <p:sp>
          <p:nvSpPr>
            <p:cNvPr id="40972" name="Rectangle 28"/>
            <p:cNvSpPr>
              <a:spLocks noChangeArrowheads="1"/>
            </p:cNvSpPr>
            <p:nvPr/>
          </p:nvSpPr>
          <p:spPr bwMode="auto">
            <a:xfrm>
              <a:off x="0" y="3792"/>
              <a:ext cx="225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73" name="Text Box 29"/>
            <p:cNvSpPr txBox="1">
              <a:spLocks noChangeArrowheads="1"/>
            </p:cNvSpPr>
            <p:nvPr/>
          </p:nvSpPr>
          <p:spPr bwMode="auto">
            <a:xfrm>
              <a:off x="2544" y="3648"/>
              <a:ext cx="373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600">
                  <a:latin typeface="Times" pitchFamily="1" charset="0"/>
                </a:rPr>
                <a:t>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No one source has all the answers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CB41D5-DCA3-9E46-AA2C-6FB4E3377B99}" type="slidenum">
              <a:rPr lang="en-US" smtClean="0">
                <a:latin typeface="Times New Roman" pitchFamily="1" charset="0"/>
              </a:rPr>
              <a:pPr/>
              <a:t>42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F69F86E-1F97-204F-9689-42A4121358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683" y="0"/>
            <a:ext cx="706263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B555-0DA7-D54A-8BBB-41DE1AEE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86" y="2043832"/>
            <a:ext cx="427776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source of data</a:t>
            </a:r>
            <a:br>
              <a:rPr lang="en-US" dirty="0"/>
            </a:br>
            <a:r>
              <a:rPr lang="en-US" dirty="0"/>
              <a:t>(can we go to once site and find everything we need?)</a:t>
            </a:r>
          </a:p>
        </p:txBody>
      </p:sp>
      <p:pic>
        <p:nvPicPr>
          <p:cNvPr id="133124" name="Picture 4" descr="j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319" y="414337"/>
            <a:ext cx="1538288" cy="4314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8435" y="1796652"/>
            <a:ext cx="336336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sources</a:t>
            </a:r>
            <a:br>
              <a:rPr lang="en-US" dirty="0"/>
            </a:br>
            <a:r>
              <a:rPr lang="en-US" dirty="0"/>
              <a:t>(we have to visit each one to get a part of the story)</a:t>
            </a:r>
          </a:p>
        </p:txBody>
      </p:sp>
      <p:pic>
        <p:nvPicPr>
          <p:cNvPr id="135172" name="Picture 4" descr="j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6541" y="164305"/>
            <a:ext cx="5314950" cy="49791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j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98" y="0"/>
            <a:ext cx="5429250" cy="5085161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85EB04B-30B2-7A44-840C-8A0D2961E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589" y="812561"/>
            <a:ext cx="3354309" cy="2890306"/>
          </a:xfrm>
        </p:spPr>
        <p:txBody>
          <a:bodyPr>
            <a:normAutofit/>
          </a:bodyPr>
          <a:lstStyle/>
          <a:p>
            <a:r>
              <a:rPr lang="en-US" dirty="0"/>
              <a:t>Combine sources</a:t>
            </a:r>
            <a:br>
              <a:rPr lang="en-US" dirty="0"/>
            </a:br>
            <a:r>
              <a:rPr lang="en-US" dirty="0"/>
              <a:t>(can we automate querying lots of different sources?)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5900" y="2228850"/>
            <a:ext cx="5829300" cy="857250"/>
          </a:xfrm>
        </p:spPr>
        <p:txBody>
          <a:bodyPr/>
          <a:lstStyle/>
          <a:p>
            <a:r>
              <a:rPr lang="en-US"/>
              <a:t>ispecies.org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0836" name="Picture 4" descr="ispec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36923"/>
            <a:ext cx="6172200" cy="5006578"/>
          </a:xfrm>
          <a:prstGeom prst="rect">
            <a:avLst/>
          </a:prstGeom>
          <a:noFill/>
        </p:spPr>
      </p:pic>
      <p:sp>
        <p:nvSpPr>
          <p:cNvPr id="120837" name="AutoShape 5"/>
          <p:cNvSpPr>
            <a:spLocks noChangeArrowheads="1"/>
          </p:cNvSpPr>
          <p:nvPr/>
        </p:nvSpPr>
        <p:spPr bwMode="auto">
          <a:xfrm>
            <a:off x="1657350" y="1314450"/>
            <a:ext cx="6000750" cy="8001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0838" name="AutoShape 6"/>
          <p:cNvSpPr>
            <a:spLocks noChangeArrowheads="1"/>
          </p:cNvSpPr>
          <p:nvPr/>
        </p:nvSpPr>
        <p:spPr bwMode="auto">
          <a:xfrm>
            <a:off x="1657350" y="2171700"/>
            <a:ext cx="6057900" cy="120015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0839" name="AutoShape 7"/>
          <p:cNvSpPr>
            <a:spLocks noChangeArrowheads="1"/>
          </p:cNvSpPr>
          <p:nvPr/>
        </p:nvSpPr>
        <p:spPr bwMode="auto">
          <a:xfrm>
            <a:off x="1714500" y="3429000"/>
            <a:ext cx="6000750" cy="1428750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 animBg="1"/>
      <p:bldP spid="120838" grpId="0" animBg="1"/>
      <p:bldP spid="1208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information about organisms</a:t>
            </a:r>
          </a:p>
          <a:p>
            <a:endParaRPr lang="en-US" dirty="0"/>
          </a:p>
          <a:p>
            <a:r>
              <a:rPr lang="en-US" dirty="0"/>
              <a:t>Linking together in “</a:t>
            </a:r>
            <a:r>
              <a:rPr lang="en-US" dirty="0" err="1"/>
              <a:t>mashups</a:t>
            </a:r>
            <a:r>
              <a:rPr lang="en-US" dirty="0"/>
              <a:t>”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4A0D0-9E7A-214A-A30B-BACCB7EF05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3049"/>
            <a:ext cx="9143998" cy="52295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513F2-419B-D943-8342-DC6876513FC6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1.6 billion digitized species records </a:t>
            </a:r>
            <a:r>
              <a:rPr lang="en-US" sz="2400" dirty="0" err="1"/>
              <a:t>gbif.org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0746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76400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Biodiversity informatics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Digitising</a:t>
            </a:r>
            <a:r>
              <a:rPr lang="en-US" dirty="0"/>
              <a:t> and </a:t>
            </a:r>
            <a:r>
              <a:rPr lang="en-US" dirty="0" err="1"/>
              <a:t>digitalising</a:t>
            </a:r>
            <a:r>
              <a:rPr lang="en-US" dirty="0"/>
              <a:t> the living world</a:t>
            </a:r>
          </a:p>
        </p:txBody>
      </p:sp>
    </p:spTree>
    <p:extLst>
      <p:ext uri="{BB962C8B-B14F-4D97-AF65-F5344CB8AC3E}">
        <p14:creationId xmlns:p14="http://schemas.microsoft.com/office/powerpoint/2010/main" val="574300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2516" y="0"/>
            <a:ext cx="5018485" cy="5143500"/>
          </a:xfrm>
          <a:prstGeom prst="rect">
            <a:avLst/>
          </a:prstGeom>
        </p:spPr>
      </p:pic>
      <p:sp>
        <p:nvSpPr>
          <p:cNvPr id="146435" name="TextBox 2"/>
          <p:cNvSpPr txBox="1">
            <a:spLocks noChangeArrowheads="1"/>
          </p:cNvSpPr>
          <p:nvPr/>
        </p:nvSpPr>
        <p:spPr bwMode="auto">
          <a:xfrm>
            <a:off x="1765698" y="1"/>
            <a:ext cx="22680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@rdmpage</a:t>
            </a:r>
          </a:p>
        </p:txBody>
      </p:sp>
      <p:pic>
        <p:nvPicPr>
          <p:cNvPr id="146436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"/>
            <a:ext cx="622697" cy="622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7500" y="5954"/>
            <a:ext cx="5143500" cy="5143500"/>
          </a:xfrm>
          <a:prstGeom prst="rect">
            <a:avLst/>
          </a:prstGeom>
        </p:spPr>
      </p:pic>
      <p:sp>
        <p:nvSpPr>
          <p:cNvPr id="148483" name="TextBox 4"/>
          <p:cNvSpPr txBox="1">
            <a:spLocks noChangeArrowheads="1"/>
          </p:cNvSpPr>
          <p:nvPr/>
        </p:nvSpPr>
        <p:spPr bwMode="auto">
          <a:xfrm>
            <a:off x="563054" y="83492"/>
            <a:ext cx="19136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andrewxhill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8484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474950"/>
            <a:ext cx="4133850" cy="445077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42" y="414338"/>
            <a:ext cx="3048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01" y="414338"/>
            <a:ext cx="304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iNaturalist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063231"/>
            <a:ext cx="2506134" cy="375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063228"/>
            <a:ext cx="2506134" cy="375920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make maps</a:t>
            </a:r>
          </a:p>
          <a:p>
            <a:endParaRPr lang="en-US" dirty="0"/>
          </a:p>
          <a:p>
            <a:r>
              <a:rPr lang="en-US" dirty="0"/>
              <a:t>Problems with geographic data</a:t>
            </a:r>
          </a:p>
          <a:p>
            <a:endParaRPr lang="en-US" dirty="0"/>
          </a:p>
          <a:p>
            <a:r>
              <a:rPr lang="en-US" dirty="0"/>
              <a:t>Species distributions</a:t>
            </a:r>
          </a:p>
          <a:p>
            <a:endParaRPr lang="en-US" dirty="0"/>
          </a:p>
          <a:p>
            <a:r>
              <a:rPr lang="en-US" dirty="0" err="1"/>
              <a:t>Geophylogenies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F91361-6840-6D43-AFF9-C9619B1FB26A}" type="slidenum">
              <a:rPr lang="en-US" smtClean="0">
                <a:latin typeface="Times New Roman" pitchFamily="1" charset="0"/>
              </a:rPr>
              <a:pPr/>
              <a:t>57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11776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901" y="-19050"/>
            <a:ext cx="3871913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497205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Names can change…</a:t>
            </a:r>
            <a:br>
              <a:rPr lang="en-US"/>
            </a:br>
            <a:r>
              <a:rPr lang="en-US" sz="2700" i="1"/>
              <a:t>Leptodactylus fuscus</a:t>
            </a:r>
            <a:r>
              <a:rPr lang="en-US" sz="2700"/>
              <a:t> (Schneider)</a:t>
            </a:r>
            <a:endParaRPr lang="en-US"/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2057400" y="1600201"/>
            <a:ext cx="351731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887" indent="-342887">
              <a:buFont typeface="Times" pitchFamily="1" charset="0"/>
              <a:buAutoNum type="arabicPlain" startAt="1799"/>
            </a:pP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Rana fusca</a:t>
            </a:r>
            <a:r>
              <a:rPr lang="en-US" sz="1350">
                <a:latin typeface="Times New Roman" pitchFamily="1" charset="0"/>
              </a:rPr>
              <a:t> Schneider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1802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typhonia</a:t>
            </a:r>
            <a:r>
              <a:rPr lang="en-US" sz="1350">
                <a:latin typeface="Times New Roman" pitchFamily="1" charset="0"/>
              </a:rPr>
              <a:t> Sonnini &amp; Latreille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1803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typhonia</a:t>
            </a:r>
            <a:r>
              <a:rPr lang="en-US" sz="1350">
                <a:latin typeface="Times New Roman" pitchFamily="1" charset="0"/>
              </a:rPr>
              <a:t> Daudin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1824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Wied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1826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Fitzinger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1841 </a:t>
            </a:r>
            <a:r>
              <a:rPr lang="en-US" sz="1350" i="1">
                <a:latin typeface="Times New Roman" pitchFamily="1" charset="0"/>
              </a:rPr>
              <a:t>Cystignathus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Dumeril &amp; Bibron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1843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Fitzinger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1858 </a:t>
            </a:r>
            <a:r>
              <a:rPr lang="en-US" sz="1350" i="1">
                <a:latin typeface="Times New Roman" pitchFamily="1" charset="0"/>
              </a:rPr>
              <a:t>Cystignathus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fuscus</a:t>
            </a:r>
            <a:r>
              <a:rPr lang="en-US" sz="1350">
                <a:latin typeface="Times New Roman" pitchFamily="1" charset="0"/>
              </a:rPr>
              <a:t> Günther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1882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Boulenger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1927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Müller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1935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Parker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1968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fuscus </a:t>
            </a:r>
            <a:r>
              <a:rPr lang="en-US" sz="1350">
                <a:latin typeface="Times New Roman" pitchFamily="1" charset="0"/>
              </a:rPr>
              <a:t>Heyer</a:t>
            </a:r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71450"/>
            <a:ext cx="165735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511" y="-616"/>
            <a:ext cx="8104290" cy="514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9004"/>
            <a:ext cx="6858000" cy="2259248"/>
          </a:xfrm>
        </p:spPr>
        <p:txBody>
          <a:bodyPr>
            <a:noAutofit/>
          </a:bodyPr>
          <a:lstStyle/>
          <a:p>
            <a:r>
              <a:rPr lang="en-US" sz="4800" b="1" dirty="0" err="1"/>
              <a:t>Digitising</a:t>
            </a:r>
            <a:r>
              <a:rPr lang="en-US" sz="4800" dirty="0"/>
              <a:t>: </a:t>
            </a:r>
            <a:br>
              <a:rPr lang="en-US" sz="4800" dirty="0"/>
            </a:br>
            <a:r>
              <a:rPr lang="en-US" sz="4800" dirty="0"/>
              <a:t>converting analogue data into digital form</a:t>
            </a:r>
          </a:p>
        </p:txBody>
      </p:sp>
    </p:spTree>
    <p:extLst>
      <p:ext uri="{BB962C8B-B14F-4D97-AF65-F5344CB8AC3E}">
        <p14:creationId xmlns:p14="http://schemas.microsoft.com/office/powerpoint/2010/main" val="3476059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7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1" y="0"/>
            <a:ext cx="569714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 descr="Sperm Whale | NOAA Fisheries">
            <a:extLst>
              <a:ext uri="{FF2B5EF4-FFF2-40B4-BE49-F238E27FC236}">
                <a16:creationId xmlns:a16="http://schemas.microsoft.com/office/drawing/2014/main" id="{88BD752F-B73C-DC4F-AA71-85233E79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2237" y="2290528"/>
            <a:ext cx="1977967" cy="13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"/>
            <a:ext cx="6858828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 as a source of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002" y="3090863"/>
            <a:ext cx="1114425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50" y="2"/>
            <a:ext cx="3659526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102" y="1"/>
            <a:ext cx="3676649" cy="581829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“Dark </a:t>
            </a:r>
            <a:r>
              <a:rPr lang="en-US" dirty="0" err="1"/>
              <a:t>taxa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0523"/>
            <a:ext cx="8525272" cy="3214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032AE-CDBB-8D49-B4C5-EE50FCE53CEB}"/>
              </a:ext>
            </a:extLst>
          </p:cNvPr>
          <p:cNvSpPr txBox="1"/>
          <p:nvPr/>
        </p:nvSpPr>
        <p:spPr>
          <a:xfrm>
            <a:off x="1494497" y="983188"/>
            <a:ext cx="645067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DNA sequences in GenBank do not have proper scientific names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31" y="197492"/>
            <a:ext cx="3916359" cy="43186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55239" y="4671914"/>
            <a:ext cx="30851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http://</a:t>
            </a:r>
            <a:r>
              <a:rPr lang="en-US" sz="1350" dirty="0" err="1">
                <a:solidFill>
                  <a:schemeClr val="bg1"/>
                </a:solidFill>
              </a:rPr>
              <a:t>synthesis.eol.org/media/treemap</a:t>
            </a:r>
            <a:r>
              <a:rPr lang="en-US" sz="1350" dirty="0">
                <a:solidFill>
                  <a:schemeClr val="bg1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rceptive" descr="perceptive">
            <a:hlinkClick r:id="" action="ppaction://media"/>
            <a:extLst>
              <a:ext uri="{FF2B5EF4-FFF2-40B4-BE49-F238E27FC236}">
                <a16:creationId xmlns:a16="http://schemas.microsoft.com/office/drawing/2014/main" id="{C8245168-EA64-834D-84BF-89AA893F8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473" y="0"/>
            <a:ext cx="8022866" cy="6017148"/>
          </a:xfrm>
          <a:prstGeom prst="rect">
            <a:avLst/>
          </a:prstGeom>
        </p:spPr>
      </p:pic>
      <p:sp>
        <p:nvSpPr>
          <p:cNvPr id="153603" name="TextBox 5"/>
          <p:cNvSpPr txBox="1">
            <a:spLocks noChangeArrowheads="1"/>
          </p:cNvSpPr>
          <p:nvPr/>
        </p:nvSpPr>
        <p:spPr bwMode="auto">
          <a:xfrm>
            <a:off x="818984" y="43369"/>
            <a:ext cx="20551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@</a:t>
            </a:r>
            <a:r>
              <a:rPr lang="en-US" sz="3600" dirty="0" err="1">
                <a:solidFill>
                  <a:srgbClr val="FFFFFF"/>
                </a:solidFill>
              </a:rPr>
              <a:t>kzelnio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53604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573" y="2363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TextBox 4"/>
          <p:cNvSpPr txBox="1">
            <a:spLocks noChangeArrowheads="1"/>
          </p:cNvSpPr>
          <p:nvPr/>
        </p:nvSpPr>
        <p:spPr bwMode="auto">
          <a:xfrm>
            <a:off x="3022440" y="23635"/>
            <a:ext cx="441998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350" dirty="0">
              <a:solidFill>
                <a:srgbClr val="FFFFFF"/>
              </a:solidFill>
            </a:endParaRPr>
          </a:p>
          <a:p>
            <a:r>
              <a:rPr lang="en-US" sz="1350" dirty="0">
                <a:solidFill>
                  <a:srgbClr val="FFFFFF"/>
                </a:solidFill>
              </a:rPr>
              <a:t>Think how great of a tool that could be at museums on a large flat screen at 4 year old height.</a:t>
            </a:r>
          </a:p>
          <a:p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deo-8075472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4374" y="0"/>
            <a:ext cx="3955256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1B9B6-541B-BA4C-8F7B-E92CC6959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5930177695_72a5f39bd9_o.jpg">
            <a:extLst>
              <a:ext uri="{FF2B5EF4-FFF2-40B4-BE49-F238E27FC236}">
                <a16:creationId xmlns:a16="http://schemas.microsoft.com/office/drawing/2014/main" id="{A13BA650-968E-024F-98F4-F89DC6135A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1609"/>
            <a:ext cx="9143999" cy="60951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B92D8C-03E1-A74D-9D3C-D6ACF696DEB4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Converting labels and physical specimens to data</a:t>
            </a:r>
          </a:p>
        </p:txBody>
      </p:sp>
    </p:spTree>
    <p:extLst>
      <p:ext uri="{BB962C8B-B14F-4D97-AF65-F5344CB8AC3E}">
        <p14:creationId xmlns:p14="http://schemas.microsoft.com/office/powerpoint/2010/main" val="2702702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Names</a:t>
            </a:r>
          </a:p>
          <a:p>
            <a:endParaRPr lang="en-US" dirty="0"/>
          </a:p>
          <a:p>
            <a:r>
              <a:rPr lang="en-US" dirty="0"/>
              <a:t>Synonyms</a:t>
            </a:r>
          </a:p>
          <a:p>
            <a:endParaRPr lang="en-US" dirty="0"/>
          </a:p>
          <a:p>
            <a:r>
              <a:rPr lang="en-US" dirty="0"/>
              <a:t>Classifications</a:t>
            </a:r>
          </a:p>
          <a:p>
            <a:endParaRPr lang="en-US" dirty="0"/>
          </a:p>
          <a:p>
            <a:r>
              <a:rPr lang="en-US" dirty="0" err="1"/>
              <a:t>Visualisation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AC0999F-A974-9047-BDB1-95A157C0B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8" y="0"/>
            <a:ext cx="89446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49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6301" y="172788"/>
            <a:ext cx="4751398" cy="464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1514476" y="1185863"/>
          <a:ext cx="4954191" cy="3763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4" name="Worksheet" r:id="rId4" imgW="6605016" imgH="5017008" progId="Excel.Sheet.8">
                  <p:embed/>
                </p:oleObj>
              </mc:Choice>
              <mc:Fallback>
                <p:oleObj name="Worksheet" r:id="rId4" imgW="6605016" imgH="5017008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6" y="1185863"/>
                        <a:ext cx="4954191" cy="37635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xfrm>
            <a:off x="1485900" y="342900"/>
            <a:ext cx="6115050" cy="857250"/>
          </a:xfrm>
        </p:spPr>
        <p:txBody>
          <a:bodyPr/>
          <a:lstStyle/>
          <a:p>
            <a:pPr eaLnBrk="1" hangingPunct="1"/>
            <a:r>
              <a:rPr lang="en-US" sz="2700"/>
              <a:t>Rate of growth of phylogenetic knowledge</a:t>
            </a:r>
            <a:endParaRPr lang="en-US"/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2571752" y="1657351"/>
            <a:ext cx="2069306" cy="923330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Number of papers with “molecular” and “phylogeny” in Web of Science</a:t>
            </a:r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auto">
          <a:xfrm>
            <a:off x="4572000" y="2228850"/>
            <a:ext cx="8001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6731795" y="2959894"/>
            <a:ext cx="1097756" cy="715581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Number of studies in TreeBASE</a:t>
            </a:r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 flipH="1">
            <a:off x="6057900" y="3200400"/>
            <a:ext cx="685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2720" y="1437085"/>
            <a:ext cx="1169194" cy="10036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ll.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80" y="0"/>
            <a:ext cx="338144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-4139319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4360" y="0"/>
            <a:ext cx="415409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ctrTitle"/>
          </p:nvPr>
        </p:nvSpPr>
        <p:spPr>
          <a:xfrm>
            <a:off x="685800" y="1605773"/>
            <a:ext cx="7772400" cy="1102519"/>
          </a:xfrm>
        </p:spPr>
        <p:txBody>
          <a:bodyPr/>
          <a:lstStyle/>
          <a:p>
            <a:endParaRPr lang="en-US"/>
          </a:p>
        </p:txBody>
      </p:sp>
      <p:sp>
        <p:nvSpPr>
          <p:cNvPr id="15155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7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652"/>
            <a:ext cx="7429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8" name="TextBox 5"/>
          <p:cNvSpPr txBox="1">
            <a:spLocks noChangeArrowheads="1"/>
          </p:cNvSpPr>
          <p:nvPr/>
        </p:nvSpPr>
        <p:spPr bwMode="auto">
          <a:xfrm>
            <a:off x="742950" y="7652"/>
            <a:ext cx="15760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dr_pi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" name="CollaborativeTreeComparison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0250" y="742950"/>
            <a:ext cx="54864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a phylogeny for a group of organisms</a:t>
            </a:r>
          </a:p>
          <a:p>
            <a:endParaRPr lang="en-US" dirty="0"/>
          </a:p>
          <a:p>
            <a:r>
              <a:rPr lang="en-US" dirty="0"/>
              <a:t>Displaying on the web (</a:t>
            </a:r>
            <a:r>
              <a:rPr lang="en-US" dirty="0" err="1"/>
              <a:t>visualisation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and linking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9805F2-B98E-E14E-B1CC-78443508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5054A3-D3E6-3049-B538-FEBEEDDEAE9B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Converting text and images to data (scanning books)</a:t>
            </a:r>
          </a:p>
        </p:txBody>
      </p:sp>
    </p:spTree>
    <p:extLst>
      <p:ext uri="{BB962C8B-B14F-4D97-AF65-F5344CB8AC3E}">
        <p14:creationId xmlns:p14="http://schemas.microsoft.com/office/powerpoint/2010/main" val="6411720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 descr="acampbell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9186" y="-4552"/>
            <a:ext cx="6496216" cy="519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r>
              <a:rPr lang="en-US"/>
              <a:t>Text mining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77828" name="Picture 4" descr="ra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0"/>
            <a:ext cx="6343650" cy="509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1302545" y="778670"/>
            <a:ext cx="6469856" cy="36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100">
                <a:latin typeface="Calibri" pitchFamily="1" charset="0"/>
              </a:rPr>
              <a:t>Morphological and molecular description of </a:t>
            </a:r>
            <a:r>
              <a:rPr lang="en-US" sz="2100" i="1">
                <a:latin typeface="Calibri" pitchFamily="1" charset="0"/>
              </a:rPr>
              <a:t>Haematoloechus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meridionalis</a:t>
            </a:r>
            <a:r>
              <a:rPr lang="en-US" sz="2100">
                <a:latin typeface="Calibri" pitchFamily="1" charset="0"/>
              </a:rPr>
              <a:t> n. sp. (Digenea: Plagiorchioidea: Haematoloechidae) from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brocchi</a:t>
            </a:r>
            <a:r>
              <a:rPr lang="en-US" sz="2100">
                <a:latin typeface="Calibri" pitchFamily="1" charset="0"/>
              </a:rPr>
              <a:t> of Guanacaste, Costa Rica</a:t>
            </a:r>
          </a:p>
          <a:p>
            <a:endParaRPr lang="en-US" sz="2100">
              <a:latin typeface="Calibri" pitchFamily="1" charset="0"/>
            </a:endParaRPr>
          </a:p>
          <a:p>
            <a:r>
              <a:rPr lang="en-US" sz="2100" i="1">
                <a:latin typeface="Calibri" pitchFamily="1" charset="0"/>
              </a:rPr>
              <a:t>Halipegus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eschi</a:t>
            </a:r>
            <a:r>
              <a:rPr lang="en-US" sz="2100">
                <a:latin typeface="Calibri" pitchFamily="1" charset="0"/>
              </a:rPr>
              <a:t> n. sp. (Digenea: Hemiuridae) in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from Guanacaste Province, Costa Rica</a:t>
            </a:r>
          </a:p>
          <a:p>
            <a:endParaRPr lang="en-US" sz="2100">
              <a:latin typeface="Calibri" pitchFamily="1" charset="0"/>
            </a:endParaRPr>
          </a:p>
          <a:p>
            <a:r>
              <a:rPr lang="en-US" sz="2100" i="1">
                <a:latin typeface="Calibri" pitchFamily="1" charset="0"/>
              </a:rPr>
              <a:t>Haematoloechus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danbrooksi</a:t>
            </a:r>
            <a:r>
              <a:rPr lang="en-US" sz="2100">
                <a:latin typeface="Calibri" pitchFamily="1" charset="0"/>
              </a:rPr>
              <a:t> n. sp. (Digenea: Plagiorchioidea) from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from Los Tuxtlas, Veracruz, Mexico</a:t>
            </a:r>
          </a:p>
        </p:txBody>
      </p:sp>
      <p:pic>
        <p:nvPicPr>
          <p:cNvPr id="79875" name="Picture 5" descr="haemat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707" y="4229100"/>
            <a:ext cx="826294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5187554" y="1371600"/>
            <a:ext cx="914400" cy="600075"/>
          </a:xfrm>
          <a:custGeom>
            <a:avLst/>
            <a:gdLst>
              <a:gd name="T0" fmla="*/ 592 w 976"/>
              <a:gd name="T1" fmla="*/ 24 h 616"/>
              <a:gd name="T2" fmla="*/ 352 w 976"/>
              <a:gd name="T3" fmla="*/ 24 h 616"/>
              <a:gd name="T4" fmla="*/ 112 w 976"/>
              <a:gd name="T5" fmla="*/ 168 h 616"/>
              <a:gd name="T6" fmla="*/ 64 w 976"/>
              <a:gd name="T7" fmla="*/ 552 h 616"/>
              <a:gd name="T8" fmla="*/ 496 w 976"/>
              <a:gd name="T9" fmla="*/ 552 h 616"/>
              <a:gd name="T10" fmla="*/ 928 w 976"/>
              <a:gd name="T11" fmla="*/ 408 h 616"/>
              <a:gd name="T12" fmla="*/ 784 w 976"/>
              <a:gd name="T13" fmla="*/ 72 h 616"/>
              <a:gd name="T14" fmla="*/ 496 w 976"/>
              <a:gd name="T15" fmla="*/ 24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5992416" y="2387204"/>
            <a:ext cx="552450" cy="409575"/>
          </a:xfrm>
          <a:custGeom>
            <a:avLst/>
            <a:gdLst>
              <a:gd name="T0" fmla="*/ 216 w 464"/>
              <a:gd name="T1" fmla="*/ 32 h 344"/>
              <a:gd name="T2" fmla="*/ 24 w 464"/>
              <a:gd name="T3" fmla="*/ 176 h 344"/>
              <a:gd name="T4" fmla="*/ 72 w 464"/>
              <a:gd name="T5" fmla="*/ 320 h 344"/>
              <a:gd name="T6" fmla="*/ 360 w 464"/>
              <a:gd name="T7" fmla="*/ 320 h 344"/>
              <a:gd name="T8" fmla="*/ 456 w 464"/>
              <a:gd name="T9" fmla="*/ 224 h 344"/>
              <a:gd name="T10" fmla="*/ 408 w 464"/>
              <a:gd name="T11" fmla="*/ 32 h 344"/>
              <a:gd name="T12" fmla="*/ 216 w 464"/>
              <a:gd name="T13" fmla="*/ 32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3073004" y="3611167"/>
            <a:ext cx="714375" cy="552450"/>
          </a:xfrm>
          <a:custGeom>
            <a:avLst/>
            <a:gdLst>
              <a:gd name="T0" fmla="*/ 192 w 600"/>
              <a:gd name="T1" fmla="*/ 24 h 464"/>
              <a:gd name="T2" fmla="*/ 96 w 600"/>
              <a:gd name="T3" fmla="*/ 120 h 464"/>
              <a:gd name="T4" fmla="*/ 48 w 600"/>
              <a:gd name="T5" fmla="*/ 408 h 464"/>
              <a:gd name="T6" fmla="*/ 384 w 600"/>
              <a:gd name="T7" fmla="*/ 456 h 464"/>
              <a:gd name="T8" fmla="*/ 576 w 600"/>
              <a:gd name="T9" fmla="*/ 360 h 464"/>
              <a:gd name="T10" fmla="*/ 528 w 600"/>
              <a:gd name="T11" fmla="*/ 168 h 464"/>
              <a:gd name="T12" fmla="*/ 432 w 600"/>
              <a:gd name="T13" fmla="*/ 24 h 464"/>
              <a:gd name="T14" fmla="*/ 192 w 600"/>
              <a:gd name="T15" fmla="*/ 24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1485900" y="205981"/>
            <a:ext cx="6172200" cy="5749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342887">
              <a:spcBef>
                <a:spcPct val="0"/>
              </a:spcBef>
              <a:defRPr/>
            </a:pPr>
            <a:r>
              <a:rPr lang="en-US" sz="3300" dirty="0">
                <a:latin typeface="+mj-lt"/>
                <a:ea typeface="+mj-ea"/>
                <a:cs typeface="+mj-cs"/>
              </a:rPr>
              <a:t>What do crustaceans live on?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171701" y="3204090"/>
            <a:ext cx="962681" cy="160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75" y="828032"/>
            <a:ext cx="5046525" cy="4173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25997" y="2464527"/>
            <a:ext cx="1042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Green</a:t>
            </a:r>
          </a:p>
          <a:p>
            <a:r>
              <a:rPr lang="en-US" sz="2700" dirty="0"/>
              <a:t>plants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06627" y="3858649"/>
            <a:ext cx="13319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Bacteria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19769" y="939947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Fungi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85614" y="1424695"/>
            <a:ext cx="18135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Vertebrates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9626" y="828033"/>
            <a:ext cx="17788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Arthropods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2" y="780954"/>
            <a:ext cx="5184179" cy="4076236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1485900" y="205981"/>
            <a:ext cx="6172200" cy="5749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342887">
              <a:spcBef>
                <a:spcPct val="0"/>
              </a:spcBef>
              <a:defRPr/>
            </a:pPr>
            <a:r>
              <a:rPr lang="en-US" sz="3300" dirty="0">
                <a:latin typeface="+mj-lt"/>
                <a:ea typeface="+mj-ea"/>
                <a:cs typeface="+mj-cs"/>
              </a:rPr>
              <a:t>What do insects live 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5997" y="2464527"/>
            <a:ext cx="1042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Green</a:t>
            </a:r>
          </a:p>
          <a:p>
            <a:r>
              <a:rPr lang="en-US" sz="2700" dirty="0"/>
              <a:t>plants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6627" y="3858649"/>
            <a:ext cx="13319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Bacteria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19769" y="939947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Fungi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5614" y="1424695"/>
            <a:ext cx="18135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Vertebrates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9626" y="828033"/>
            <a:ext cx="17788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Arthropods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3EC3C-050C-9544-9BD2-41CF83900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937" y="-226729"/>
            <a:ext cx="8420328" cy="589724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38013C-1475-AB47-A94B-15244420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" y="301276"/>
            <a:ext cx="3111246" cy="994172"/>
          </a:xfrm>
        </p:spPr>
        <p:txBody>
          <a:bodyPr>
            <a:noAutofit/>
          </a:bodyPr>
          <a:lstStyle/>
          <a:p>
            <a:r>
              <a:rPr lang="en-US" sz="3600" dirty="0"/>
              <a:t>Knowledge </a:t>
            </a:r>
            <a:br>
              <a:rPr lang="en-US" sz="3600" dirty="0"/>
            </a:br>
            <a:r>
              <a:rPr lang="en-US" sz="3600" dirty="0"/>
              <a:t>Graph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AF90962D-27EF-134E-BDE4-B6B2D4956A1E}"/>
              </a:ext>
            </a:extLst>
          </p:cNvPr>
          <p:cNvSpPr txBox="1">
            <a:spLocks/>
          </p:cNvSpPr>
          <p:nvPr/>
        </p:nvSpPr>
        <p:spPr>
          <a:xfrm>
            <a:off x="226314" y="1727719"/>
            <a:ext cx="2360132" cy="1942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Entities have identifiers and are linked together in a network of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17929046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information from the literature</a:t>
            </a:r>
          </a:p>
          <a:p>
            <a:endParaRPr lang="en-US" dirty="0"/>
          </a:p>
          <a:p>
            <a:r>
              <a:rPr lang="en-US" dirty="0"/>
              <a:t>Extracting information from databases</a:t>
            </a:r>
          </a:p>
          <a:p>
            <a:endParaRPr lang="en-US" dirty="0"/>
          </a:p>
          <a:p>
            <a:r>
              <a:rPr lang="en-US" dirty="0"/>
              <a:t>Connecting things together (Knowledge Graphs)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49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4A0D0-9E7A-214A-A30B-BACCB7EF05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3049"/>
            <a:ext cx="9143998" cy="52295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513F2-419B-D943-8342-DC6876513FC6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1.6 billion digitized species records </a:t>
            </a:r>
            <a:r>
              <a:rPr lang="en-US" sz="2400" dirty="0" err="1"/>
              <a:t>gbif.org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179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2789</TotalTime>
  <Words>1247</Words>
  <Application>Microsoft Macintosh PowerPoint</Application>
  <PresentationFormat>On-screen Show (16:9)</PresentationFormat>
  <Paragraphs>217</Paragraphs>
  <Slides>88</Slides>
  <Notes>32</Notes>
  <HiddenSlides>0</HiddenSlides>
  <MMClips>8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Times</vt:lpstr>
      <vt:lpstr>Times New Roman</vt:lpstr>
      <vt:lpstr>Office Theme</vt:lpstr>
      <vt:lpstr>Worksheet</vt:lpstr>
      <vt:lpstr>Biodiversity Informatics  http://iphylo.org/~rpage/phyloinformatics</vt:lpstr>
      <vt:lpstr>Menti</vt:lpstr>
      <vt:lpstr>Administrivia</vt:lpstr>
      <vt:lpstr>Project (do one of the following)</vt:lpstr>
      <vt:lpstr>Biodiversity informatics:  Digitising and digitalising the living world</vt:lpstr>
      <vt:lpstr>Digitising:  converting analogue data into digital form</vt:lpstr>
      <vt:lpstr>PowerPoint Presentation</vt:lpstr>
      <vt:lpstr>PowerPoint Presentation</vt:lpstr>
      <vt:lpstr>PowerPoint Presentation</vt:lpstr>
      <vt:lpstr>Digitalising: what new things does digital enable us to do?</vt:lpstr>
      <vt:lpstr>PowerPoint Presentation</vt:lpstr>
      <vt:lpstr>Occurrences: what, when, and where</vt:lpstr>
      <vt:lpstr>iNaturalist</vt:lpstr>
      <vt:lpstr>Occurrences: what, when, and where</vt:lpstr>
      <vt:lpstr>PowerPoint Presentation</vt:lpstr>
      <vt:lpstr>iNaturalist has a millions of images that are labelled with species names… what could they do with this?</vt:lpstr>
      <vt:lpstr>PowerPoint Presentation</vt:lpstr>
      <vt:lpstr>PowerPoint Presentation</vt:lpstr>
      <vt:lpstr>PowerPoint Presentation</vt:lpstr>
      <vt:lpstr>Digitising and digitalising</vt:lpstr>
      <vt:lpstr>Linking biodiversity data together</vt:lpstr>
      <vt:lpstr>PowerPoint Presentation</vt:lpstr>
      <vt:lpstr>PowerPoint Presentation</vt:lpstr>
      <vt:lpstr>PowerPoint Presentation</vt:lpstr>
      <vt:lpstr>Apomys specimen</vt:lpstr>
      <vt:lpstr>PowerPoint Presentation</vt:lpstr>
      <vt:lpstr>PowerPoint Presentation</vt:lpstr>
      <vt:lpstr>Our questions span multiple databases  (“paths” in network)</vt:lpstr>
      <vt:lpstr>PowerPoint Presentation</vt:lpstr>
      <vt:lpstr>PowerPoint Presentation</vt:lpstr>
      <vt:lpstr>PowerPoint Presentation</vt:lpstr>
      <vt:lpstr>GenBank records from Spain</vt:lpstr>
      <vt:lpstr>How do we integrate these data?</vt:lpstr>
      <vt:lpstr>Why integrate?</vt:lpstr>
      <vt:lpstr>Learn stuff we don’t know</vt:lpstr>
      <vt:lpstr>PowerPoint Presentation</vt:lpstr>
      <vt:lpstr>PowerPoint Presentation</vt:lpstr>
      <vt:lpstr>Things we know  …without knowing that we know</vt:lpstr>
      <vt:lpstr>Melissotarsus insularis </vt:lpstr>
      <vt:lpstr>PowerPoint Presentation</vt:lpstr>
      <vt:lpstr>No one source has all the answers</vt:lpstr>
      <vt:lpstr>PowerPoint Presentation</vt:lpstr>
      <vt:lpstr>Single source of data (can we go to once site and find everything we need?)</vt:lpstr>
      <vt:lpstr>Multiple sources (we have to visit each one to get a part of the story)</vt:lpstr>
      <vt:lpstr>Combine sources (can we automate querying lots of different sources?)</vt:lpstr>
      <vt:lpstr>ispecies.org</vt:lpstr>
      <vt:lpstr>Linking</vt:lpstr>
      <vt:lpstr>Geography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iNaturalist</vt:lpstr>
      <vt:lpstr>Geography</vt:lpstr>
      <vt:lpstr>Taxonomy</vt:lpstr>
      <vt:lpstr>PowerPoint Presentation</vt:lpstr>
      <vt:lpstr>Names can change… Leptodactylus fuscus (Schneider)</vt:lpstr>
      <vt:lpstr>PowerPoint Presentation</vt:lpstr>
      <vt:lpstr>PowerPoint Presentation</vt:lpstr>
      <vt:lpstr>PowerPoint Presentation</vt:lpstr>
      <vt:lpstr>Taxonomy as a source of data</vt:lpstr>
      <vt:lpstr>PowerPoint Presentation</vt:lpstr>
      <vt:lpstr>PowerPoint Presentation</vt:lpstr>
      <vt:lpstr>“Dark taxa”</vt:lpstr>
      <vt:lpstr>Classification</vt:lpstr>
      <vt:lpstr>PowerPoint Presentation</vt:lpstr>
      <vt:lpstr>PowerPoint Presentation</vt:lpstr>
      <vt:lpstr>PowerPoint Presentation</vt:lpstr>
      <vt:lpstr>Taxonomy</vt:lpstr>
      <vt:lpstr>Phylogeny</vt:lpstr>
      <vt:lpstr>PowerPoint Presentation</vt:lpstr>
      <vt:lpstr>PowerPoint Presentation</vt:lpstr>
      <vt:lpstr>Rate of growth of phylogenetic knowledge</vt:lpstr>
      <vt:lpstr>PowerPoint Presentation</vt:lpstr>
      <vt:lpstr>PowerPoint Presentation</vt:lpstr>
      <vt:lpstr>PowerPoint Presentation</vt:lpstr>
      <vt:lpstr>Phylogeny</vt:lpstr>
      <vt:lpstr>Data mining and linking</vt:lpstr>
      <vt:lpstr>PowerPoint Presentation</vt:lpstr>
      <vt:lpstr>Text mining</vt:lpstr>
      <vt:lpstr>PowerPoint Presentation</vt:lpstr>
      <vt:lpstr>PowerPoint Presentation</vt:lpstr>
      <vt:lpstr>PowerPoint Presentation</vt:lpstr>
      <vt:lpstr>Knowledge  Graph</vt:lpstr>
      <vt:lpstr>Data mining</vt:lpstr>
      <vt:lpstr>The End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Roderic Page</dc:creator>
  <cp:lastModifiedBy>Roderic Page</cp:lastModifiedBy>
  <cp:revision>40</cp:revision>
  <dcterms:created xsi:type="dcterms:W3CDTF">2013-01-23T12:14:05Z</dcterms:created>
  <dcterms:modified xsi:type="dcterms:W3CDTF">2022-01-04T12:51:18Z</dcterms:modified>
</cp:coreProperties>
</file>